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12192000" cy="6858000"/>
  <p:notesSz cx="6858000" cy="12192000"/>
  <p:custDataLst>
    <p:tags r:id="rId4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1cbcc0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从工业文明向生态文明的演变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bae01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生态文明下的资源、环境与国家安全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ff29fb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第一节 走向生态文明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eedfd26d1ad71e6879b#tid=68f760b07a4d3800093b1aa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 选择性必修3  资源、环境与国家安全  RJ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91d0c6851?vop=1&amp;pid=0af70fdea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本题考查生态农业的优点。虽然生态农业有助于改善环境，但“鱼菜共生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”模式主要关注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的是农业生产的可持续性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，而不是缓解城市热岛效应和美化城市环境，A、D错误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。该模式主要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应用于农业生产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，与城镇化水平的提升没有直接关系，B错误。循环农业（生态农业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）是运用可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持续发展思想和循环经济理论提出的一种新的农业发展模式，在发展农业的过程中可以减少化肥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的施用量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9b1950292?pid=0af70fde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4.为减少该农业模式蔬菜生产中遭受蚜虫危害，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应采取的合理措施是(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9b1950292.bracket?pid=0af70fdea&amp;color=0,0,0&amp;vpa=4&amp;vtp=1"/>
          <p:cNvSpPr/>
          <p:nvPr/>
        </p:nvSpPr>
        <p:spPr>
          <a:xfrm>
            <a:off x="8499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2_2#9b1950292.choices?pid=0af70fde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951480" algn="l"/>
                <a:tab pos="5102860" algn="l"/>
                <a:tab pos="8028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.引入蚜虫的天敌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B.喷洒农药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C.换一批蔬菜种植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.对水体进行消毒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9b1950292?vop=1&amp;pid=0af70fdea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本题考查生态农业的理念。该模式中既存在鱼类的养殖也存在蔬菜的种植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，如果蔬菜遇到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蚜虫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，可以利用生态措施来解决，即引入蚜虫的天敌，如人工培育的瓢虫，A正确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。喷洒农药不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符合生态农业的发展要求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，会降低蔬菜品质，B错误。换一批蔬菜也可能会遭受蚜虫危害，C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对水体消毒会威胁到鱼类的生存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，影响鱼类生长，D错误。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2#9b1950292?vop=1&amp;pid=0af70fdea&amp;color=0,0,0&amp;mp=1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【易错警示】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本题易错选D项，蚜虫是直接寄生在蔬菜植株上的害虫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，其生存和繁殖与蔬菜植株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密切相关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，而非依赖水体。对水体进行消毒，对蚜虫的生存影响不大。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fa44f41d7?pid=9cbae0172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[山东烟台2025高二期中]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我国是全球最大的甲醇生产国和消费国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国际可再生能源署建议根据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生产原料的不同将甲醇分为绿色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蓝色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灰色和棕色甲醇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见下图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）。“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双碳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背景下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我国传统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煤制甲醇行业碳排放压力剧增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全球首个利用玉米发酵的副产物二氧化碳合成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绿色甲醇的风光氢醇一体化项目在我国获批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5_2#fa44f41d7?pid=9cbae01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864046"/>
            <a:ext cx="528523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945c68a21?pid=fa44f41d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5.与传统甲醇制备相比，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以生物质等为原料制备的绿色甲醇的主要优势有(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945c68a21.bracket?pid=fa44f41d7&amp;color=0,0,0&amp;vpa=5&amp;vtp=1"/>
          <p:cNvSpPr/>
          <p:nvPr/>
        </p:nvSpPr>
        <p:spPr>
          <a:xfrm>
            <a:off x="9007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6_2#945c68a21?pid=fa44f41d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610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①原料来源广泛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②技术更加成熟  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资源可再生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④生产成本较低</a:t>
            </a:r>
            <a:endParaRPr lang="en-US" altLang="zh-CN" sz="2000" dirty="0"/>
          </a:p>
        </p:txBody>
      </p:sp>
      <p:sp>
        <p:nvSpPr>
          <p:cNvPr id="5" name="QC_6_BD.16_3#945c68a21.choices?pid=fa44f41d7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945c68a21?vop=1&amp;pid=fa44f41d7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本题考查清洁生产的优势。生物质主要包括植物、动物和微生物，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分布广泛且种类多样，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原料获取渠道较传统原料更分散但覆盖范围更广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。以生物质等为原料制备绿色甲醇的项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目起步较晚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，其技术尚处于不成熟阶段，而传统甲醇制备已工业化多年，技术成熟度高，②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（如玉米、秸秆）可通过种植循环再生，而煤炭和天然气为不可再生资源，③正确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物质等为原料制备的绿色甲醇需整合生物质收集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、气化/重整等环节，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初期投资和运营成本较高；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传统甲醇制备可依托成熟产业链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，规模效应显著，成本更低，④错误。故选B。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4daf7e536?pid=fa44f41d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6.我国推进该项目建设，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利用玉米发酵副产物合成绿色甲醇有利于(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4daf7e536.bracket?pid=fa44f41d7&amp;color=0,0,0&amp;vpa=6&amp;vtp=1"/>
          <p:cNvSpPr/>
          <p:nvPr/>
        </p:nvSpPr>
        <p:spPr>
          <a:xfrm>
            <a:off x="8245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9_2#4daf7e536.choices?pid=fa44f41d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87980" algn="l"/>
                <a:tab pos="5483860" algn="l"/>
                <a:tab pos="8346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.实现资源的循环利用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B.增加耕地开垦面积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C.减少固体废弃物污染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.保障国家粮食安全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4daf7e536?vop=1&amp;pid=fa44f41d7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本题考查清洁生产的意义。玉米发酵产生的二氧化碳原本可能被直接排放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，现通过技术手段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将其转化为甲醇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，实现“变废为宝”，符合循环经济理念，A正确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；该项目利用的是玉米发酵副产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，与耕地开垦无直接关联，B错误；材料明确利用的副产物为二氧化碳（气体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），而非固体废弃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（如玉米残渣），故减少的是温室气体排放，而非固体废弃物污染，C错误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；项目利用玉米发酵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的副产物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（二氧化碳），不影响粮食产量，且绿色甲醇生产与粮食安全无直接联系，D错误。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b93b1d96.fixed?pid=fff29fb1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cb93b1d96.fixed?pid=fff29fb1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走向生态文明</a:t>
            </a:r>
            <a:endParaRPr lang="en-US" altLang="zh-CN" sz="4400" dirty="0"/>
          </a:p>
        </p:txBody>
      </p:sp>
      <p:pic>
        <p:nvPicPr>
          <p:cNvPr id="4" name="C_3#cb93b1d96.fixed?pid=fff29fb1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b93b1d96.fixed?pid=fff29fb1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172cd05e.fixed?pid=fff29fb1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7172cd05e.fixed?pid=fff29fb1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走向生态文明</a:t>
            </a:r>
            <a:endParaRPr lang="en-US" altLang="zh-CN" sz="4400" dirty="0"/>
          </a:p>
        </p:txBody>
      </p:sp>
      <p:pic>
        <p:nvPicPr>
          <p:cNvPr id="4" name="C_3#7172cd05e.fixed?pid=fff29fb1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172cd05e.fixed?pid=fff29fb1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7c8bf68dc?pid=cb93b1d96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[陕西咸阳2025高二月考]</a:t>
            </a:r>
            <a:r>
              <a:rPr lang="en-US" altLang="zh-CN" sz="20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我国餐厨废油的年均产生量超过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千万吨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生产生物柴油是餐厨废油资源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再利用的主要方向之一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将生物柴油按比例加入石化柴油中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可以帮助其更充分燃烧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年来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我国积极推进利用餐厨废油生产生物柴油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，2023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年的产量超过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万吨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pic>
        <p:nvPicPr>
          <p:cNvPr id="3" name="QM_4_BD.22_2#7c8bf68dc?pid=cb93b1d9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3048" y="2406846"/>
            <a:ext cx="4562856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3_1#59cf43db6?pid=7c8bf68dc&amp;color=0,0,0&amp;vtp=1&amp;bbb=1"/>
          <p:cNvSpPr/>
          <p:nvPr/>
        </p:nvSpPr>
        <p:spPr>
          <a:xfrm>
            <a:off x="722376" y="37530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利用餐厨废油生产生物柴油的突出优势是(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4_1#59cf43db6.bracket?pid=7c8bf68dc&amp;color=0,0,0&amp;vpa=7&amp;vtp=1"/>
          <p:cNvSpPr/>
          <p:nvPr/>
        </p:nvSpPr>
        <p:spPr>
          <a:xfrm>
            <a:off x="5705539" y="3753046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3_2#59cf43db6.choices?pid=7c8bf68dc&amp;color=0,0,0&amp;vtp=1&amp;bbb=1"/>
          <p:cNvSpPr/>
          <p:nvPr/>
        </p:nvSpPr>
        <p:spPr>
          <a:xfrm>
            <a:off x="722376" y="42060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125980" algn="l"/>
                <a:tab pos="4975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.产量高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B.原料来源集中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C.餐厨废油可再生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.工艺流程简单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59cf43db6?vop=1&amp;pid=7c8bf68dc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本题考查循环经济的优势。利用餐厨废油生产生物柴油，可实现资源再利用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，餐厨废油可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再生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，C正确；由材料及所学可知，利用餐厨废油生产生物柴油产品产量较低，A错误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；餐厨废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油来源广泛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，并不集中，B错误；从生产流程看，其工艺流程并不简单，D错误。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99b641e11?pid=7c8bf68d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2.我国积极推进利用餐厨废油生产生物柴油，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其重要意义在于(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99b641e11.bracket?pid=7c8bf68dc&amp;color=0,0,0&amp;vpa=8&amp;vtp=1"/>
          <p:cNvSpPr/>
          <p:nvPr/>
        </p:nvSpPr>
        <p:spPr>
          <a:xfrm>
            <a:off x="7737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6_2#99b641e11?pid=7c8bf68d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8394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①助力“碳中和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”目标的实现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②解决石油不足的问题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839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③促进餐厨垃圾合理利用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④保障国家的粮食安全</a:t>
            </a:r>
            <a:endParaRPr lang="en-US" altLang="zh-CN" sz="2000" dirty="0"/>
          </a:p>
        </p:txBody>
      </p:sp>
      <p:sp>
        <p:nvSpPr>
          <p:cNvPr id="5" name="QC_5_BD.26_3#99b641e11.choices?pid=7c8bf68dc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99b641e11?vop=1&amp;pid=7c8bf68d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本题考查废弃物再生资源化的意义。利用餐厨废油生产生物柴油，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可减少石化柴油的使用，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从而减少碳排放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，有利于“碳中和”目标的实现，①正确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；利用餐厨废油生产生物柴油可促进餐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厨垃圾合理利用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，③正确；生物柴油产量有限，不能解决石油不足的问题，②错误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；生产生物柴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油与保障国家粮食安全无关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，④错误。故选B。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e01db00bc?pid=cb93b1d96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[河南周口2025开学考]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布拖县隶属于四川省凉山彝族自治州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位于四川省南部金沙江流域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algn="ctr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地在当地政府的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人林共生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产业模式的引导下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走出了一条以村集体为单位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以保护林区生态环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algn="ctr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境为目标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实现林与人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人与自然环境共生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共产的生态经济发展和生态致富之路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下图为布拖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algn="ctr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人林共生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产业模式图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9_2#e01db00bc?pid=cb93b1d9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864046"/>
            <a:ext cx="5285232" cy="311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75917ab32?pid=e01db00b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3.当地政府积极推进“人林共生”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产业模式的驱动条件是(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1_1#75917ab32.bracket?pid=e01db00bc&amp;color=0,0,0&amp;vpa=9&amp;vtp=1"/>
          <p:cNvSpPr/>
          <p:nvPr/>
        </p:nvSpPr>
        <p:spPr>
          <a:xfrm>
            <a:off x="7229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0_2#75917ab32?pid=e01db00b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21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①当地经济较落后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“人林共生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”模式经济效益最高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21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③当地生态环境较脆弱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④火灾发生频率高</a:t>
            </a:r>
            <a:endParaRPr lang="en-US" altLang="zh-CN" sz="2000" dirty="0"/>
          </a:p>
        </p:txBody>
      </p:sp>
      <p:sp>
        <p:nvSpPr>
          <p:cNvPr id="5" name="QC_5_BD.30_3#75917ab32.choices?pid=e01db00bc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75917ab32?vop=1&amp;pid=e01db00bc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本题考查走人地协调发展道路的原因。结合材料，布拖县位于四川省南部，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地理位置偏僻，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交通不便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，经济发展的区位条件差，经济落后，因此需要找出经济发展的新方向，①正确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；布拖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县位于四川省南部金沙江流域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，地势起伏大，自然要素空间过渡性较强，属于生态脆弱区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“人林共生”产业模式，③正确；“人林共生”产业模式生态效益突出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，经济效益并不是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，②错误；“人林共生”产业模式强调的是良性的林业发展方式，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主要目的并不是防治火灾，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108300f07?pid=e01db00b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4.与布拖县“人林共生”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模式一致的人地关系思想是(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108300f07.bracket?pid=e01db00bc&amp;color=0,0,0&amp;vpa=10&amp;vtp=1"/>
          <p:cNvSpPr/>
          <p:nvPr/>
        </p:nvSpPr>
        <p:spPr>
          <a:xfrm>
            <a:off x="6708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3_2#108300f07.choices?pid=e01db00b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211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A.广谷大川异制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，民生其间者异俗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.天时不如地利，地利不如人和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21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.凭人力，破天险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，筑通途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.天地与我并生，而万物与我为一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108300f07?vop=1&amp;pid=e01db00bc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本题考查人地关系思想。结合图示，布拖县“人林共生”模式中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，人类生产生活与林区生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态环境融为一体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，互惠互利，人与林区协调发展，体现了人地协调的人地关系思想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。“广谷大川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异制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，民生其间者异俗”是地理环境决定论的思想体现，A错误；“天时不如地利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，地利不如人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”体现的是人定胜天的思想，B错误；“凭人力，破天险，筑通途”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体现的是人定胜天的思想，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错误；“天地与我并生，而万物与我为一”喻指人与自然是生命共同体，应和谐相处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，体现了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朴素的人地协调观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604e1d441?pid=e01db00b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5.“人林共生”产业模式下，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布拖县的产业表现为(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604e1d441.bracket?pid=e01db00bc&amp;color=0,0,0&amp;vpa=11&amp;vtp=1"/>
          <p:cNvSpPr/>
          <p:nvPr/>
        </p:nvSpPr>
        <p:spPr>
          <a:xfrm>
            <a:off x="6439726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6_2#604e1d441.choices?pid=e01db00b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211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.产业发展模式外向性较强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.林木产业发展的持续性强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21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C.农业发展的专业化程度高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.旅游服务业主导地位较高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4dbea157e?pid=71cbcc063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[甘肃平凉一中2025高二期中]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下图为人类文明进程与人口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资源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环境变化示意图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1_2#4dbea157e?pid=71cbcc06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1104" y="1949646"/>
            <a:ext cx="3675888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2_1#ae348882d?pid=4dbea157e&amp;color=0,0,0&amp;vtp=1&amp;bt=1&amp;bbb=1"/>
          <p:cNvSpPr/>
          <p:nvPr/>
        </p:nvSpPr>
        <p:spPr>
          <a:xfrm>
            <a:off x="722376" y="39181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1.在人类社会发展的四个阶段中，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人类只是被动地适应环境的是(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2_2#ae348882d.choices?pid=4dbea157e&amp;color=0,0,0&amp;vtp=1&amp;bbb=1"/>
          <p:cNvSpPr/>
          <p:nvPr/>
        </p:nvSpPr>
        <p:spPr>
          <a:xfrm>
            <a:off x="722376" y="4380299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.采集渔猎时代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.农业社会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C.工业社会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.生态文明时代</a:t>
            </a:r>
            <a:endParaRPr lang="en-US" altLang="zh-CN" sz="2000" dirty="0"/>
          </a:p>
        </p:txBody>
      </p:sp>
      <p:sp>
        <p:nvSpPr>
          <p:cNvPr id="6" name="QC_6_AN.3_1#ae348882d.bracket?pid=4dbea157e&amp;color=0,0,0&amp;vpa=1&amp;vtp=1"/>
          <p:cNvSpPr/>
          <p:nvPr/>
        </p:nvSpPr>
        <p:spPr>
          <a:xfrm>
            <a:off x="7991539" y="3918146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604e1d441?vop=1&amp;pid=e01db00bc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本题考查人地协调下产业的可持续性。</a:t>
            </a:r>
            <a:endParaRPr lang="en-US" altLang="zh-CN" sz="2200" dirty="0"/>
          </a:p>
        </p:txBody>
      </p:sp>
      <p:graphicFrame>
        <p:nvGraphicFramePr>
          <p:cNvPr id="32" name="QC_5_AS.38_2#604e1d441?colgroup=35,5&amp;vop=1&amp;pid=e01db00bc&amp;color=0,0,0&amp;vtp=1&amp;bbb=1&amp;hb=1"/>
          <p:cNvGraphicFramePr>
            <a:graphicFrameLocks noGrp="1"/>
          </p:cNvGraphicFramePr>
          <p:nvPr/>
        </p:nvGraphicFramePr>
        <p:xfrm>
          <a:off x="722376" y="1545913"/>
          <a:ext cx="10725912" cy="2497836"/>
        </p:xfrm>
        <a:graphic>
          <a:graphicData uri="http://schemas.openxmlformats.org/drawingml/2006/table">
            <a:tbl>
              <a:tblPr/>
              <a:tblGrid>
                <a:gridCol w="9235440"/>
                <a:gridCol w="1490472"/>
              </a:tblGrid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结合图示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布拖县“人林共生”产业模式下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产业以林业为核心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以林区生态环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境保护为目的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产业发展的内生性较强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“人林共生”产业模式生产过程中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遵循人地协调原则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注重森林的建设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采伐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相结合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林木产业发展的持续性较强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布拖县“人林共生”产业模式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为原生态的林业生产模式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农业专业化程度不高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林业为布拖县的主导产业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9_1#f8851ae16?pid=cb93b1d96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[山西太原2024高二月考]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阅读材料，完成下面要求。（6分）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不属于居民户籍管理的住址登记地的海岛称为无居民海岛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多个岛屿中约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94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%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无居民海岛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我国无居民海岛的开发利用成本高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大多数无居民海岛以军事用途为主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。20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世纪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90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年代开始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一些无居民海岛得到商业开发利用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近些年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我国无居民海岛开发确立了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保护优先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的基本原则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简述我国无居民海岛开发确立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“保护优先”基本原则对维护国家安全的意义。</a:t>
            </a:r>
            <a:endParaRPr lang="en-US" altLang="zh-CN" sz="2000" dirty="0"/>
          </a:p>
        </p:txBody>
      </p:sp>
      <p:sp>
        <p:nvSpPr>
          <p:cNvPr id="3" name="QO_4_AN.40_1#f8851ae16?vop=1&amp;pid=cb93b1d96&amp;color=0,0,0&amp;vtp=1&amp;bbb=1&amp;hb=1"/>
          <p:cNvSpPr/>
          <p:nvPr/>
        </p:nvSpPr>
        <p:spPr>
          <a:xfrm>
            <a:off x="722376" y="3721169"/>
            <a:ext cx="10753344" cy="1770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某些海岛为领海基点所在海岛，保护其生态环境，尤其是面积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，对于维护我国的海洋国土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权益具有重要意义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；海岛自然环境特殊，具有一些独有的物种，保护其生态环境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，有助于维护我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国的生态安全和资源安全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；有些海岛具有显著的军事国防用途，在“保护优先”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的基本原则下，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有助于维护我国的军事安全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41_1#f8851ae16?vop=1&amp;pid=cb93b1d96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本题考查维护国家安全的意义。国家安全包括国土安全、生态安全、资源安全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、军事安全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。我国无居民海岛开发确立“保护优先”基本原则，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包括海岛面积和海岛自然环境方面的保护。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某些海岛为我国领海基点所在海岛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，保护其生态环境，尤其是面积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，对于维护我国的海洋国土权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益具有重要意义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；此外，海岛自然环境特殊，拥有一些独有的物种，保护其生态环境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，有助于维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护我国的生态安全和资源安全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；有些海岛具有显著的军事国防用途，在“保护优先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”的基本原则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，有助于维护我国的军事安全。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ae348882d?vop=1&amp;pid=4dbea157e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本题考查人类社会发展阶段。</a:t>
            </a:r>
            <a:endParaRPr lang="en-US" altLang="zh-CN" sz="2200" dirty="0"/>
          </a:p>
        </p:txBody>
      </p:sp>
      <p:graphicFrame>
        <p:nvGraphicFramePr>
          <p:cNvPr id="6" name="QC_6_AS.4_2#ae348882d?colgroup=36,4&amp;vop=1&amp;pid=4dbea157e&amp;color=0,0,0&amp;vtp=1&amp;bbb=1&amp;hb=1"/>
          <p:cNvGraphicFramePr>
            <a:graphicFrameLocks noGrp="1"/>
          </p:cNvGraphicFramePr>
          <p:nvPr/>
        </p:nvGraphicFramePr>
        <p:xfrm>
          <a:off x="722376" y="1545913"/>
          <a:ext cx="10725912" cy="2894076"/>
        </p:xfrm>
        <a:graphic>
          <a:graphicData uri="http://schemas.openxmlformats.org/drawingml/2006/table">
            <a:tbl>
              <a:tblPr/>
              <a:tblGrid>
                <a:gridCol w="9454896"/>
                <a:gridCol w="1271016"/>
              </a:tblGrid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采集渔猎时代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由于生产力水平低下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人类改造环境的能力微弱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人类对环境既崇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拜又依赖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主要是被动地适应环境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人类活动对自然环境的影响较小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农业社会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人类开始大规模开发利用土地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培育农作物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驯化动物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通过耕种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养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殖等方式改造自然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工业社会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人类利用机器大规模改造自然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开采资源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建立工厂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对环境的改造能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力大幅提升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人类开始征服自然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生态文明时代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人类追求与环境协调发展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主动调整自身行为以适应和保护生态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43bdd0040?pid=4dbea157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2.在生态文明时代，资源曲线呈上升趋势，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主要得益于(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43bdd0040.bracket?pid=4dbea157e&amp;color=0,0,0&amp;vpa=2&amp;vtp=1"/>
          <p:cNvSpPr/>
          <p:nvPr/>
        </p:nvSpPr>
        <p:spPr>
          <a:xfrm>
            <a:off x="6975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43bdd0040.choices?pid=4dbea157e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87980" algn="l"/>
                <a:tab pos="5229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.人口数量的下降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B.科技的进步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C.环境质量的改善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.资源质量的提高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43bdd0040?vop=1&amp;pid=4dbea157e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本题考查生态文明下的资源利用。在生态文明时代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，科技创新与进步使人类在获取和利用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资源的手段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、效率等方面有了很大提升，使人们利用资源的能力变强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，原来不能利用的一些资源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此时可以利用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，故资源曲线呈上升趋势，B正确。读图可知，人口数量并没有下降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，环境质量的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改善与资源曲线的上升没有直接联系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；资源质量的提高得益于科技的进步，A、C、D错误。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2#43bdd0040?vop=1&amp;pid=4dbea157e&amp;color=0,0,0&amp;mp=1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【知识总结】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图解人地关系的演变</a:t>
            </a:r>
            <a:endParaRPr lang="en-US" altLang="zh-CN" sz="2000" dirty="0"/>
          </a:p>
        </p:txBody>
      </p:sp>
      <p:pic>
        <p:nvPicPr>
          <p:cNvPr id="3" name="QC_6_AS.7_3#43bdd0040?vop=1&amp;pid=4dbea157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2776" y="1513528"/>
            <a:ext cx="4343400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_1#0af70fdea?pid=9cbae0172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[河南驻马店2025高二期中]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绿水青山就是金山银山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发展理念的指引下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大连市普兰店区积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极发展生态农业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引入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鱼菜共生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的农业模式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通过一系列的精巧设计实现了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种菜不施肥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养鱼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不换水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打造出一个低碳环保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产出高效的生态链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鱼菜共生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农业模式示意图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8_2#0af70fdea?pid=9cbae01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2816" y="2864046"/>
            <a:ext cx="370332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_1#91d0c6851?pid=0af70fde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3.普兰店区引入的“鱼菜共生”农业模式，是未来蔬菜行业的发展方向，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体现在它(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BD.9_2#91d0c6851.choices?pid=0af70fde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3141980" algn="l"/>
                <a:tab pos="5991860" algn="l"/>
                <a:tab pos="8600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.缓解城市的热岛效应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B.提高了城镇化水平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C.减少化肥施用量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.美化城市环境</a:t>
            </a:r>
            <a:endParaRPr lang="en-US" altLang="zh-CN" sz="2000" dirty="0"/>
          </a:p>
        </p:txBody>
      </p:sp>
      <p:sp>
        <p:nvSpPr>
          <p:cNvPr id="4" name="QC_6_AN.10_1#91d0c6851.bracket?pid=0af70fdea&amp;color=0,0,0&amp;vpa=3&amp;vtp=1"/>
          <p:cNvSpPr/>
          <p:nvPr/>
        </p:nvSpPr>
        <p:spPr>
          <a:xfrm>
            <a:off x="10023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ags/tag1.xml><?xml version="1.0" encoding="utf-8"?>
<p:tagLst xmlns:p="http://schemas.openxmlformats.org/presentationml/2006/main">
  <p:tag name="COMMONDATA" val="eyJoZGlkIjoiM2I0M2MzOGQ3NmU0NTg4Mzk5MjA4ZWEwYmExYTg0Mzc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4326</Words>
  <Application>WPS 演示</Application>
  <PresentationFormat>宽屏</PresentationFormat>
  <Paragraphs>228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未登录</cp:lastModifiedBy>
  <cp:revision>3</cp:revision>
  <dcterms:created xsi:type="dcterms:W3CDTF">2025-10-22T05:18:00Z</dcterms:created>
  <dcterms:modified xsi:type="dcterms:W3CDTF">2025-10-23T08:38:22Z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BF7936FDB6CD4C45B5D4E94C43D6818D_12</vt:lpwstr>
  </property>
  <property fmtid="{D5CDD505-2E9C-101B-9397-08002B2CF9AE}" pid="3" name="KSOProductBuildVer">
    <vt:lpwstr>2052-11.1.0.14309</vt:lpwstr>
  </property>
</Properties>
</file>